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6" r:id="rId6"/>
    <p:sldId id="259" r:id="rId7"/>
    <p:sldId id="262" r:id="rId8"/>
    <p:sldId id="264" r:id="rId9"/>
    <p:sldId id="268" r:id="rId10"/>
    <p:sldId id="260" r:id="rId11"/>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75B3-B748-4AE5-8D64-54D9EE165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E59231-BD75-46F9-A109-28B7F1714B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56A95-42DD-4CA8-843D-A424E5CFE1EC}"/>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5" name="Footer Placeholder 4">
            <a:extLst>
              <a:ext uri="{FF2B5EF4-FFF2-40B4-BE49-F238E27FC236}">
                <a16:creationId xmlns:a16="http://schemas.microsoft.com/office/drawing/2014/main" id="{3832926B-BE2E-4379-BFFD-A371CF19A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35094-F084-4F96-B43F-3A436817A3B1}"/>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411070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6612-EB55-43A4-B2C5-571F4334C2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AF8B18-6D3B-434E-AC9E-017587682A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A1FA0-44B6-4DAA-8F57-6DC7AC9A7C10}"/>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5" name="Footer Placeholder 4">
            <a:extLst>
              <a:ext uri="{FF2B5EF4-FFF2-40B4-BE49-F238E27FC236}">
                <a16:creationId xmlns:a16="http://schemas.microsoft.com/office/drawing/2014/main" id="{E10C4485-6C3A-45CF-9D36-16C60ACBD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62BE4-13A7-41B3-8D66-9DEB4D63AD24}"/>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187139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1E8739-58A7-45A3-AB90-CF0C9FA0CA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DBB502-682F-4EB1-85A6-0882F92BB8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82CE-97CC-43F4-AC4A-01B8D6961FE3}"/>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5" name="Footer Placeholder 4">
            <a:extLst>
              <a:ext uri="{FF2B5EF4-FFF2-40B4-BE49-F238E27FC236}">
                <a16:creationId xmlns:a16="http://schemas.microsoft.com/office/drawing/2014/main" id="{7F6CB5B9-EF8C-4476-9645-34254641B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985A2-2D90-4AA4-8E47-4EC2782CE549}"/>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233337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4B05-9B52-4DBE-86F7-C0F21ED62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9285B-1E5C-4EEC-98E3-9AB4837C47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B2C45-33E4-454B-8E0A-C127DDA98CCD}"/>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5" name="Footer Placeholder 4">
            <a:extLst>
              <a:ext uri="{FF2B5EF4-FFF2-40B4-BE49-F238E27FC236}">
                <a16:creationId xmlns:a16="http://schemas.microsoft.com/office/drawing/2014/main" id="{11B2353C-F7AF-496D-B6FD-F61953599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90DEA-7505-49C1-8896-43AC354439DC}"/>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354128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55A2-FCE2-4398-95A4-3B2D4230B6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A7AD5A-EED5-4822-BC91-852DBC91B4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BE4FAE-7513-4A51-99DD-E133D4E991B6}"/>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5" name="Footer Placeholder 4">
            <a:extLst>
              <a:ext uri="{FF2B5EF4-FFF2-40B4-BE49-F238E27FC236}">
                <a16:creationId xmlns:a16="http://schemas.microsoft.com/office/drawing/2014/main" id="{CB6B9555-AB18-4F5E-8DA2-985DC77DC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96F01-CA64-43C4-9563-ECBCC2D24E9B}"/>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378834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9B9C-CAE2-4B20-8435-F81BFE37FA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AE884-988A-4964-933A-421AD73EAF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822A68-AC3F-4C4F-843B-0CD4684611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ABB3F-F574-48DA-8F96-44B5C9F97F2B}"/>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6" name="Footer Placeholder 5">
            <a:extLst>
              <a:ext uri="{FF2B5EF4-FFF2-40B4-BE49-F238E27FC236}">
                <a16:creationId xmlns:a16="http://schemas.microsoft.com/office/drawing/2014/main" id="{0BCB1128-3460-42D0-8EAE-B42432EB6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F3539-1A4D-4C24-8521-BFDD4DB8A4D3}"/>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285058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77AE-47C1-4647-B357-53AFC6236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4C5325-CC5D-4621-8F03-7F3F18F71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56DEF1-738D-4C4C-8C55-ABB7BE5C54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851CD-99B1-47C0-B2EA-F36C4FB8C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209F7F-3DA4-44CB-9CCD-194964850A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13C097-B371-4B68-A099-AFB1FBBFB065}"/>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8" name="Footer Placeholder 7">
            <a:extLst>
              <a:ext uri="{FF2B5EF4-FFF2-40B4-BE49-F238E27FC236}">
                <a16:creationId xmlns:a16="http://schemas.microsoft.com/office/drawing/2014/main" id="{41844748-26A1-497B-AEA0-BF6A158282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9C748-8D04-4FC6-9486-068870DE0BC9}"/>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147404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4E89-8A01-4D58-8D52-4C7B64085E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AE65CC-6D02-44B4-846A-6B8E635207DD}"/>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4" name="Footer Placeholder 3">
            <a:extLst>
              <a:ext uri="{FF2B5EF4-FFF2-40B4-BE49-F238E27FC236}">
                <a16:creationId xmlns:a16="http://schemas.microsoft.com/office/drawing/2014/main" id="{451E10F0-F485-4232-A16E-232D675718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29D07-E8B3-4E99-A8AF-C0F722B46E4B}"/>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424468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A7008-B454-4E9E-A055-306DB3A15C55}"/>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3" name="Footer Placeholder 2">
            <a:extLst>
              <a:ext uri="{FF2B5EF4-FFF2-40B4-BE49-F238E27FC236}">
                <a16:creationId xmlns:a16="http://schemas.microsoft.com/office/drawing/2014/main" id="{C4406AB2-BDB5-4BC4-A563-53384DAF32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8C059B-09D7-43C6-8435-C16B35227701}"/>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9466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00A4-6D9D-4522-BA37-DC67645BD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844C25-170D-4006-9F6F-71EDE6D64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FFB567-0233-461E-950B-A3356B87F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20218D-11C1-405E-AFDA-4B7D2DEE61F9}"/>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6" name="Footer Placeholder 5">
            <a:extLst>
              <a:ext uri="{FF2B5EF4-FFF2-40B4-BE49-F238E27FC236}">
                <a16:creationId xmlns:a16="http://schemas.microsoft.com/office/drawing/2014/main" id="{2387A470-A51B-4B89-A615-4DB9F56EF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0FF61-1AEF-4206-AABC-B2988D048BCB}"/>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362456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C318-D75D-45B1-B0B6-F05F504D8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E85D6A-3043-48AD-BAAA-0D88C5F72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576AAE-6716-43FB-AEFC-418ACA283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AF38CD-D277-4E7B-9317-49B6D6930F80}"/>
              </a:ext>
            </a:extLst>
          </p:cNvPr>
          <p:cNvSpPr>
            <a:spLocks noGrp="1"/>
          </p:cNvSpPr>
          <p:nvPr>
            <p:ph type="dt" sz="half" idx="10"/>
          </p:nvPr>
        </p:nvSpPr>
        <p:spPr/>
        <p:txBody>
          <a:bodyPr/>
          <a:lstStyle/>
          <a:p>
            <a:fld id="{EAE98858-BBA2-40A8-B6F8-CAD9DB6AA55C}" type="datetimeFigureOut">
              <a:rPr lang="en-US" smtClean="0"/>
              <a:t>8/8/2023</a:t>
            </a:fld>
            <a:endParaRPr lang="en-US"/>
          </a:p>
        </p:txBody>
      </p:sp>
      <p:sp>
        <p:nvSpPr>
          <p:cNvPr id="6" name="Footer Placeholder 5">
            <a:extLst>
              <a:ext uri="{FF2B5EF4-FFF2-40B4-BE49-F238E27FC236}">
                <a16:creationId xmlns:a16="http://schemas.microsoft.com/office/drawing/2014/main" id="{A307188A-459D-431C-8BF8-2C2285F31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D5A1D-A7D8-4735-8BF9-9FAF5BFE4B44}"/>
              </a:ext>
            </a:extLst>
          </p:cNvPr>
          <p:cNvSpPr>
            <a:spLocks noGrp="1"/>
          </p:cNvSpPr>
          <p:nvPr>
            <p:ph type="sldNum" sz="quarter" idx="12"/>
          </p:nvPr>
        </p:nvSpPr>
        <p:spPr/>
        <p:txBody>
          <a:bodyPr/>
          <a:lstStyle/>
          <a:p>
            <a:fld id="{9A268B96-C34E-424D-B88D-C051159E6EB6}" type="slidenum">
              <a:rPr lang="en-US" smtClean="0"/>
              <a:t>‹#›</a:t>
            </a:fld>
            <a:endParaRPr lang="en-US"/>
          </a:p>
        </p:txBody>
      </p:sp>
    </p:spTree>
    <p:extLst>
      <p:ext uri="{BB962C8B-B14F-4D97-AF65-F5344CB8AC3E}">
        <p14:creationId xmlns:p14="http://schemas.microsoft.com/office/powerpoint/2010/main" val="88688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784B5-78D3-4A2C-8B25-8C9EFF47C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F7824-1B00-4B74-942E-35C4E51CA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9DA0E-A811-48FE-AFF6-D17230A64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98858-BBA2-40A8-B6F8-CAD9DB6AA55C}" type="datetimeFigureOut">
              <a:rPr lang="en-US" smtClean="0"/>
              <a:t>8/8/2023</a:t>
            </a:fld>
            <a:endParaRPr lang="en-US"/>
          </a:p>
        </p:txBody>
      </p:sp>
      <p:sp>
        <p:nvSpPr>
          <p:cNvPr id="5" name="Footer Placeholder 4">
            <a:extLst>
              <a:ext uri="{FF2B5EF4-FFF2-40B4-BE49-F238E27FC236}">
                <a16:creationId xmlns:a16="http://schemas.microsoft.com/office/drawing/2014/main" id="{65E578CB-D806-4D07-B54B-EE6E3AC39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742B2-6DA1-479D-9F95-444252942B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68B96-C34E-424D-B88D-C051159E6EB6}" type="slidenum">
              <a:rPr lang="en-US" smtClean="0"/>
              <a:t>‹#›</a:t>
            </a:fld>
            <a:endParaRPr lang="en-US"/>
          </a:p>
        </p:txBody>
      </p:sp>
    </p:spTree>
    <p:extLst>
      <p:ext uri="{BB962C8B-B14F-4D97-AF65-F5344CB8AC3E}">
        <p14:creationId xmlns:p14="http://schemas.microsoft.com/office/powerpoint/2010/main" val="218718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vTv8TqWC48" TargetMode="External"/><Relationship Id="rId2" Type="http://schemas.openxmlformats.org/officeDocument/2006/relationships/hyperlink" Target="https://www.youtube.com/watch?v=wvTv8TqWC48&amp;feature=youtu.b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uuk4Pr2i8"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earn.genetics.utah.edu/content/basics/dn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tedclearly.com/videos/what-is-dna/" TargetMode="External"/><Relationship Id="rId2" Type="http://schemas.openxmlformats.org/officeDocument/2006/relationships/hyperlink" Target="https://learn.genetics.utah.edu/content/basics/dn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678F-5688-49AC-8E68-A6907E5FDD99}"/>
              </a:ext>
            </a:extLst>
          </p:cNvPr>
          <p:cNvSpPr>
            <a:spLocks noGrp="1"/>
          </p:cNvSpPr>
          <p:nvPr>
            <p:ph type="ctrTitle"/>
          </p:nvPr>
        </p:nvSpPr>
        <p:spPr/>
        <p:txBody>
          <a:bodyPr/>
          <a:lstStyle/>
          <a:p>
            <a:r>
              <a:rPr lang="en-US" b="1" dirty="0"/>
              <a:t>Introduction </a:t>
            </a:r>
            <a:r>
              <a:rPr lang="en-US" b="1"/>
              <a:t>to </a:t>
            </a:r>
            <a:br>
              <a:rPr lang="en-US" b="1"/>
            </a:br>
            <a:r>
              <a:rPr lang="en-US" b="1"/>
              <a:t>Proteins </a:t>
            </a:r>
            <a:r>
              <a:rPr lang="en-US" b="1" dirty="0"/>
              <a:t>and DNA</a:t>
            </a:r>
          </a:p>
        </p:txBody>
      </p:sp>
      <p:sp>
        <p:nvSpPr>
          <p:cNvPr id="3" name="Subtitle 2">
            <a:extLst>
              <a:ext uri="{FF2B5EF4-FFF2-40B4-BE49-F238E27FC236}">
                <a16:creationId xmlns:a16="http://schemas.microsoft.com/office/drawing/2014/main" id="{5C830E24-28A3-4267-B081-7702A4DD5C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595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1B7BD26-608E-44A4-8019-CCCE9AF7492D}"/>
              </a:ext>
            </a:extLst>
          </p:cNvPr>
          <p:cNvGraphicFramePr>
            <a:graphicFrameLocks noGrp="1"/>
          </p:cNvGraphicFramePr>
          <p:nvPr>
            <p:extLst>
              <p:ext uri="{D42A27DB-BD31-4B8C-83A1-F6EECF244321}">
                <p14:modId xmlns:p14="http://schemas.microsoft.com/office/powerpoint/2010/main" val="4185677738"/>
              </p:ext>
            </p:extLst>
          </p:nvPr>
        </p:nvGraphicFramePr>
        <p:xfrm>
          <a:off x="762000" y="1726850"/>
          <a:ext cx="10763251" cy="3962400"/>
        </p:xfrm>
        <a:graphic>
          <a:graphicData uri="http://schemas.openxmlformats.org/drawingml/2006/table">
            <a:tbl>
              <a:tblPr firstRow="1" bandRow="1">
                <a:tableStyleId>{5C22544A-7EE6-4342-B048-85BDC9FD1C3A}</a:tableStyleId>
              </a:tblPr>
              <a:tblGrid>
                <a:gridCol w="3792764">
                  <a:extLst>
                    <a:ext uri="{9D8B030D-6E8A-4147-A177-3AD203B41FA5}">
                      <a16:colId xmlns:a16="http://schemas.microsoft.com/office/drawing/2014/main" val="1771366565"/>
                    </a:ext>
                  </a:extLst>
                </a:gridCol>
                <a:gridCol w="512536">
                  <a:extLst>
                    <a:ext uri="{9D8B030D-6E8A-4147-A177-3AD203B41FA5}">
                      <a16:colId xmlns:a16="http://schemas.microsoft.com/office/drawing/2014/main" val="1338903026"/>
                    </a:ext>
                  </a:extLst>
                </a:gridCol>
                <a:gridCol w="3485243">
                  <a:extLst>
                    <a:ext uri="{9D8B030D-6E8A-4147-A177-3AD203B41FA5}">
                      <a16:colId xmlns:a16="http://schemas.microsoft.com/office/drawing/2014/main" val="3446450524"/>
                    </a:ext>
                  </a:extLst>
                </a:gridCol>
                <a:gridCol w="512536">
                  <a:extLst>
                    <a:ext uri="{9D8B030D-6E8A-4147-A177-3AD203B41FA5}">
                      <a16:colId xmlns:a16="http://schemas.microsoft.com/office/drawing/2014/main" val="3567194124"/>
                    </a:ext>
                  </a:extLst>
                </a:gridCol>
                <a:gridCol w="2460172">
                  <a:extLst>
                    <a:ext uri="{9D8B030D-6E8A-4147-A177-3AD203B41FA5}">
                      <a16:colId xmlns:a16="http://schemas.microsoft.com/office/drawing/2014/main" val="206187987"/>
                    </a:ext>
                  </a:extLst>
                </a:gridCol>
              </a:tblGrid>
              <a:tr h="370840">
                <a:tc>
                  <a:txBody>
                    <a:bodyPr/>
                    <a:lstStyle/>
                    <a:p>
                      <a:pPr marL="0" marR="0" algn="ctr">
                        <a:spcBef>
                          <a:spcPts val="0"/>
                        </a:spcBef>
                        <a:spcAft>
                          <a:spcPts val="0"/>
                        </a:spcAft>
                      </a:pP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Gene in DNA </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Protein</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Characteristic</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37540"/>
                  </a:ext>
                </a:extLst>
              </a:tr>
              <a:tr h="370840">
                <a:tc>
                  <a:txBody>
                    <a:bodyPr/>
                    <a:lstStyle/>
                    <a:p>
                      <a:pPr marL="0" marR="0">
                        <a:spcBef>
                          <a:spcPts val="0"/>
                        </a:spcBef>
                        <a:spcAft>
                          <a:spcPts val="0"/>
                        </a:spcAft>
                      </a:pP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One version of a gene gives instructions to make a functional protein enzyme.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b="1">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Functional enzyme makes melanin. Melanin is the pigment that gives color to skin and hair.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Normal skin and hair color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4293437"/>
                  </a:ext>
                </a:extLst>
              </a:tr>
              <a:tr h="328452">
                <a:tc>
                  <a:txBody>
                    <a:bodyPr/>
                    <a:lstStyle/>
                    <a:p>
                      <a:pPr marL="0" marR="0">
                        <a:spcBef>
                          <a:spcPts val="0"/>
                        </a:spcBef>
                        <a:spcAft>
                          <a:spcPts val="0"/>
                        </a:spcAft>
                      </a:pPr>
                      <a:r>
                        <a:rPr lang="nb-NO"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Another version of the gene gives instructions to make a non-functional version of this protein.</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a:solidFill>
                            <a:schemeClr val="tx1"/>
                          </a:solidFill>
                          <a:effectLst/>
                          <a:latin typeface="Arial" panose="020B0604020202020204" pitchFamily="34" charset="0"/>
                          <a:ea typeface="Times New Roman" panose="02020603050405020304" pitchFamily="18" charset="0"/>
                          <a:cs typeface="Arial" panose="020B0604020202020204" pitchFamily="34" charset="0"/>
                        </a:rPr>
                        <a:t>Non-functional </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version of protein does not make melanin.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Albinism (very pale skin and hair)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198495"/>
                  </a:ext>
                </a:extLst>
              </a:tr>
            </a:tbl>
          </a:graphicData>
        </a:graphic>
      </p:graphicFrame>
      <p:sp>
        <p:nvSpPr>
          <p:cNvPr id="2" name="Rectangle 1">
            <a:extLst>
              <a:ext uri="{FF2B5EF4-FFF2-40B4-BE49-F238E27FC236}">
                <a16:creationId xmlns:a16="http://schemas.microsoft.com/office/drawing/2014/main" id="{25F2C96B-6B14-4A02-82C7-F7BF86214168}"/>
              </a:ext>
            </a:extLst>
          </p:cNvPr>
          <p:cNvSpPr/>
          <p:nvPr/>
        </p:nvSpPr>
        <p:spPr>
          <a:xfrm>
            <a:off x="1710583" y="883695"/>
            <a:ext cx="9010800"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How</a:t>
            </a:r>
            <a:r>
              <a:rPr lang="en-US" sz="3200" b="1" dirty="0">
                <a:latin typeface="Arial" panose="020B0604020202020204" pitchFamily="34" charset="0"/>
                <a:cs typeface="Arial" panose="020B0604020202020204" pitchFamily="34" charset="0"/>
              </a:rPr>
              <a:t> do genes influence our characteristics?</a:t>
            </a:r>
          </a:p>
        </p:txBody>
      </p:sp>
    </p:spTree>
    <p:extLst>
      <p:ext uri="{BB962C8B-B14F-4D97-AF65-F5344CB8AC3E}">
        <p14:creationId xmlns:p14="http://schemas.microsoft.com/office/powerpoint/2010/main" val="69818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2414A2-34AC-4083-AD29-156C608A8628}"/>
              </a:ext>
            </a:extLst>
          </p:cNvPr>
          <p:cNvSpPr/>
          <p:nvPr/>
        </p:nvSpPr>
        <p:spPr>
          <a:xfrm>
            <a:off x="1634982" y="826718"/>
            <a:ext cx="8566293" cy="3200876"/>
          </a:xfrm>
          <a:prstGeom prst="rect">
            <a:avLst/>
          </a:prstGeom>
        </p:spPr>
        <p:txBody>
          <a:bodyPr wrap="square">
            <a:spAutoFit/>
          </a:bodyPr>
          <a:lstStyle/>
          <a:p>
            <a:r>
              <a:rPr lang="en-US" sz="5400" b="1" dirty="0"/>
              <a:t>What are proteins?</a:t>
            </a:r>
          </a:p>
          <a:p>
            <a:r>
              <a:rPr lang="en-US" sz="5400" b="1" dirty="0"/>
              <a:t>Why are proteins important?</a:t>
            </a:r>
          </a:p>
          <a:p>
            <a:endParaRPr lang="en-US" sz="5400" dirty="0"/>
          </a:p>
          <a:p>
            <a:endParaRPr lang="en-US" sz="4000" dirty="0"/>
          </a:p>
        </p:txBody>
      </p:sp>
      <p:pic>
        <p:nvPicPr>
          <p:cNvPr id="3" name="Picture 2">
            <a:extLst>
              <a:ext uri="{FF2B5EF4-FFF2-40B4-BE49-F238E27FC236}">
                <a16:creationId xmlns:a16="http://schemas.microsoft.com/office/drawing/2014/main" id="{2D0B90CB-E0E4-43A9-BDD6-D74C82B076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032" y="3610450"/>
            <a:ext cx="1432856" cy="1649033"/>
          </a:xfrm>
          <a:prstGeom prst="rect">
            <a:avLst/>
          </a:prstGeom>
          <a:noFill/>
          <a:ln>
            <a:noFill/>
          </a:ln>
        </p:spPr>
      </p:pic>
      <p:pic>
        <p:nvPicPr>
          <p:cNvPr id="4" name="Picture 3">
            <a:extLst>
              <a:ext uri="{FF2B5EF4-FFF2-40B4-BE49-F238E27FC236}">
                <a16:creationId xmlns:a16="http://schemas.microsoft.com/office/drawing/2014/main" id="{4788F854-5BDA-4E8B-AFE1-98515590A8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4982" y="2839652"/>
            <a:ext cx="1422377" cy="1510662"/>
          </a:xfrm>
          <a:prstGeom prst="rect">
            <a:avLst/>
          </a:prstGeom>
          <a:noFill/>
          <a:ln>
            <a:noFill/>
          </a:ln>
        </p:spPr>
      </p:pic>
      <p:pic>
        <p:nvPicPr>
          <p:cNvPr id="8" name="Picture 7">
            <a:extLst>
              <a:ext uri="{FF2B5EF4-FFF2-40B4-BE49-F238E27FC236}">
                <a16:creationId xmlns:a16="http://schemas.microsoft.com/office/drawing/2014/main" id="{3B79333E-36EC-4360-B2E9-2DAE244590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4888" y="2880840"/>
            <a:ext cx="4876800" cy="2743200"/>
          </a:xfrm>
          <a:prstGeom prst="rect">
            <a:avLst/>
          </a:prstGeom>
          <a:noFill/>
          <a:ln>
            <a:noFill/>
          </a:ln>
        </p:spPr>
      </p:pic>
    </p:spTree>
    <p:extLst>
      <p:ext uri="{BB962C8B-B14F-4D97-AF65-F5344CB8AC3E}">
        <p14:creationId xmlns:p14="http://schemas.microsoft.com/office/powerpoint/2010/main" val="71152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DC6205-D147-455B-99DC-9082868D51FA}"/>
              </a:ext>
            </a:extLst>
          </p:cNvPr>
          <p:cNvSpPr/>
          <p:nvPr/>
        </p:nvSpPr>
        <p:spPr>
          <a:xfrm>
            <a:off x="1452786" y="2413337"/>
            <a:ext cx="9032904" cy="1661993"/>
          </a:xfrm>
          <a:prstGeom prst="rect">
            <a:avLst/>
          </a:prstGeom>
        </p:spPr>
        <p:txBody>
          <a:bodyPr wrap="square">
            <a:spAutoFit/>
          </a:bodyPr>
          <a:lstStyle/>
          <a:p>
            <a:pPr algn="ctr"/>
            <a:r>
              <a:rPr lang="en-US" sz="6000" b="1" dirty="0">
                <a:hlinkClick r:id="rId2"/>
              </a:rPr>
              <a:t>What is a protein?</a:t>
            </a:r>
            <a:endParaRPr lang="en-US" sz="6000" b="1" dirty="0"/>
          </a:p>
          <a:p>
            <a:pPr algn="ctr"/>
            <a:endParaRPr lang="en-US" sz="1000" dirty="0"/>
          </a:p>
          <a:p>
            <a:pPr algn="ctr"/>
            <a:r>
              <a:rPr lang="en-US" sz="3200" dirty="0"/>
              <a:t>(</a:t>
            </a:r>
            <a:r>
              <a:rPr lang="en-US" sz="3200" dirty="0">
                <a:hlinkClick r:id="rId3"/>
              </a:rPr>
              <a:t>https://www.youtube.com/watch?v=wvTv8TqWC48</a:t>
            </a:r>
            <a:r>
              <a:rPr lang="en-US" sz="3200" dirty="0"/>
              <a:t>)</a:t>
            </a:r>
          </a:p>
        </p:txBody>
      </p:sp>
    </p:spTree>
    <p:extLst>
      <p:ext uri="{BB962C8B-B14F-4D97-AF65-F5344CB8AC3E}">
        <p14:creationId xmlns:p14="http://schemas.microsoft.com/office/powerpoint/2010/main" val="423813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B4AB8-8E91-45BA-A468-0492C75A5FC8}"/>
              </a:ext>
            </a:extLst>
          </p:cNvPr>
          <p:cNvSpPr/>
          <p:nvPr/>
        </p:nvSpPr>
        <p:spPr>
          <a:xfrm>
            <a:off x="1690379" y="1136713"/>
            <a:ext cx="8206095" cy="4278094"/>
          </a:xfrm>
          <a:prstGeom prst="rect">
            <a:avLst/>
          </a:prstGeom>
        </p:spPr>
        <p:txBody>
          <a:bodyPr wrap="square">
            <a:spAutoFit/>
          </a:bodyPr>
          <a:lstStyle/>
          <a:p>
            <a:r>
              <a:rPr lang="en-US" sz="5400" b="1" dirty="0"/>
              <a:t>Structure matches function.</a:t>
            </a:r>
          </a:p>
          <a:p>
            <a:endParaRPr lang="en-US" dirty="0"/>
          </a:p>
          <a:p>
            <a:r>
              <a:rPr lang="en-US" sz="4000" dirty="0"/>
              <a:t>Think about the difference in structure between your hands and feet. What would happen if you had feet at the ends of your arms and hands at the ends of your legs?</a:t>
            </a:r>
          </a:p>
        </p:txBody>
      </p:sp>
    </p:spTree>
    <p:extLst>
      <p:ext uri="{BB962C8B-B14F-4D97-AF65-F5344CB8AC3E}">
        <p14:creationId xmlns:p14="http://schemas.microsoft.com/office/powerpoint/2010/main" val="151224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B76D-742F-F240-96AB-BFA16D3EEEE2}"/>
              </a:ext>
            </a:extLst>
          </p:cNvPr>
          <p:cNvSpPr>
            <a:spLocks noGrp="1"/>
          </p:cNvSpPr>
          <p:nvPr>
            <p:ph type="title"/>
          </p:nvPr>
        </p:nvSpPr>
        <p:spPr>
          <a:xfrm>
            <a:off x="643786" y="485775"/>
            <a:ext cx="6492504" cy="1072497"/>
          </a:xfrm>
        </p:spPr>
        <p:txBody>
          <a:bodyPr>
            <a:noAutofit/>
          </a:bodyPr>
          <a:lstStyle/>
          <a:p>
            <a:pPr algn="ctr"/>
            <a:r>
              <a:rPr lang="en-US" sz="4000" b="1" dirty="0">
                <a:latin typeface="+mn-lt"/>
              </a:rPr>
              <a:t>Structure matches function at the molecular level.</a:t>
            </a:r>
          </a:p>
        </p:txBody>
      </p:sp>
      <p:sp>
        <p:nvSpPr>
          <p:cNvPr id="4" name="Text Placeholder 3">
            <a:extLst>
              <a:ext uri="{FF2B5EF4-FFF2-40B4-BE49-F238E27FC236}">
                <a16:creationId xmlns:a16="http://schemas.microsoft.com/office/drawing/2014/main" id="{B3AF13D5-4203-ED2E-B9EE-5A59726B33D5}"/>
              </a:ext>
            </a:extLst>
          </p:cNvPr>
          <p:cNvSpPr>
            <a:spLocks noGrp="1"/>
          </p:cNvSpPr>
          <p:nvPr>
            <p:ph type="body" sz="half" idx="2"/>
          </p:nvPr>
        </p:nvSpPr>
        <p:spPr>
          <a:xfrm>
            <a:off x="588239" y="1807788"/>
            <a:ext cx="6882604" cy="4669924"/>
          </a:xfrm>
        </p:spPr>
        <p:txBody>
          <a:bodyPr>
            <a:normAutofit fontScale="92500" lnSpcReduction="10000"/>
          </a:bodyPr>
          <a:lstStyle/>
          <a:p>
            <a:r>
              <a:rPr lang="en-US" sz="3900" dirty="0"/>
              <a:t>View the video at </a:t>
            </a:r>
            <a:r>
              <a:rPr lang="en-US" sz="3200" dirty="0">
                <a:hlinkClick r:id="rId2"/>
              </a:rPr>
              <a:t>https://www.youtube.com/watch?v=y-uuk4Pr2i8</a:t>
            </a:r>
            <a:r>
              <a:rPr lang="en-US" sz="3200" dirty="0"/>
              <a:t>.</a:t>
            </a:r>
            <a:r>
              <a:rPr lang="en-US" sz="3900" dirty="0"/>
              <a:t> The motor protein “walks” along a microtubule to move a vesicle containing a chemical cargo. Microtubules are very long. </a:t>
            </a:r>
            <a:r>
              <a:rPr lang="en-US" sz="3900"/>
              <a:t>They are </a:t>
            </a:r>
            <a:r>
              <a:rPr lang="en-US" sz="3900" dirty="0"/>
              <a:t>made up of proteins.</a:t>
            </a:r>
          </a:p>
          <a:p>
            <a:r>
              <a:rPr lang="en-US" sz="3900" dirty="0"/>
              <a:t>Describe how the structures of the motor protein and the microtubule match their function.</a:t>
            </a:r>
          </a:p>
        </p:txBody>
      </p:sp>
      <p:pic>
        <p:nvPicPr>
          <p:cNvPr id="8" name="Picture Placeholder 7" descr="A diagram of motor praction&#10;&#10;Description automatically generated">
            <a:extLst>
              <a:ext uri="{FF2B5EF4-FFF2-40B4-BE49-F238E27FC236}">
                <a16:creationId xmlns:a16="http://schemas.microsoft.com/office/drawing/2014/main" id="{BFE3E8AE-F63E-5246-3123-F7D3EE5462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7613716" y="631180"/>
            <a:ext cx="4011830" cy="5808805"/>
          </a:xfrm>
        </p:spPr>
      </p:pic>
    </p:spTree>
    <p:extLst>
      <p:ext uri="{BB962C8B-B14F-4D97-AF65-F5344CB8AC3E}">
        <p14:creationId xmlns:p14="http://schemas.microsoft.com/office/powerpoint/2010/main" val="4278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8E638-A756-4E1F-9AFE-3221825E640F}"/>
              </a:ext>
            </a:extLst>
          </p:cNvPr>
          <p:cNvSpPr/>
          <p:nvPr/>
        </p:nvSpPr>
        <p:spPr>
          <a:xfrm>
            <a:off x="1495425" y="1551563"/>
            <a:ext cx="9439275" cy="2800767"/>
          </a:xfrm>
          <a:prstGeom prst="rect">
            <a:avLst/>
          </a:prstGeom>
        </p:spPr>
        <p:txBody>
          <a:bodyPr wrap="square">
            <a:spAutoFit/>
          </a:bodyPr>
          <a:lstStyle/>
          <a:p>
            <a:r>
              <a:rPr lang="en-US" sz="4400" b="1" dirty="0">
                <a:latin typeface="Calibri" panose="020F0502020204030204" pitchFamily="34" charset="0"/>
                <a:ea typeface="Times New Roman" panose="02020603050405020304" pitchFamily="18" charset="0"/>
                <a:cs typeface="Times New Roman" panose="02020603050405020304" pitchFamily="18" charset="0"/>
              </a:rPr>
              <a:t>Why do different people have different characteristics?</a:t>
            </a:r>
          </a:p>
          <a:p>
            <a:endParaRPr lang="en-US" sz="800" dirty="0"/>
          </a:p>
          <a:p>
            <a:r>
              <a:rPr lang="en-US" sz="4000" dirty="0"/>
              <a:t>For example, why are some </a:t>
            </a:r>
          </a:p>
          <a:p>
            <a:r>
              <a:rPr lang="en-US" sz="4000" dirty="0"/>
              <a:t>people albino?</a:t>
            </a:r>
          </a:p>
        </p:txBody>
      </p:sp>
      <p:pic>
        <p:nvPicPr>
          <p:cNvPr id="3" name="Picture 2">
            <a:extLst>
              <a:ext uri="{FF2B5EF4-FFF2-40B4-BE49-F238E27FC236}">
                <a16:creationId xmlns:a16="http://schemas.microsoft.com/office/drawing/2014/main" id="{5A9C4ADE-7770-41C5-8957-9C97D59CB411}"/>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7692836" y="2598003"/>
            <a:ext cx="2543262" cy="22271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228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E674A-B4C9-47AD-A802-03B982C55636}"/>
              </a:ext>
            </a:extLst>
          </p:cNvPr>
          <p:cNvSpPr/>
          <p:nvPr/>
        </p:nvSpPr>
        <p:spPr>
          <a:xfrm>
            <a:off x="1623196" y="1005168"/>
            <a:ext cx="7790576" cy="3200876"/>
          </a:xfrm>
          <a:prstGeom prst="rect">
            <a:avLst/>
          </a:prstGeom>
        </p:spPr>
        <p:txBody>
          <a:bodyPr wrap="square">
            <a:spAutoFit/>
          </a:bodyPr>
          <a:lstStyle/>
          <a:p>
            <a:r>
              <a:rPr lang="en-US" sz="5400" b="1" dirty="0">
                <a:latin typeface="Calibri" panose="020F0502020204030204" pitchFamily="34" charset="0"/>
                <a:ea typeface="Times New Roman" panose="02020603050405020304" pitchFamily="18" charset="0"/>
              </a:rPr>
              <a:t>What is DNA?</a:t>
            </a:r>
          </a:p>
          <a:p>
            <a:r>
              <a:rPr lang="en-US" sz="5400" b="1" dirty="0">
                <a:latin typeface="Calibri" panose="020F0502020204030204" pitchFamily="34" charset="0"/>
                <a:ea typeface="Times New Roman" panose="02020603050405020304" pitchFamily="18" charset="0"/>
              </a:rPr>
              <a:t>Why is DNA important?</a:t>
            </a:r>
          </a:p>
          <a:p>
            <a:r>
              <a:rPr lang="en-US" sz="5400" b="1" dirty="0">
                <a:latin typeface="Calibri" panose="020F0502020204030204" pitchFamily="34" charset="0"/>
                <a:ea typeface="Times New Roman" panose="02020603050405020304" pitchFamily="18" charset="0"/>
              </a:rPr>
              <a:t>What is a gene?</a:t>
            </a:r>
          </a:p>
          <a:p>
            <a:endParaRPr lang="en-US" sz="4000" b="1" dirty="0">
              <a:latin typeface="Calibri" panose="020F0502020204030204" pitchFamily="34" charset="0"/>
              <a:ea typeface="Times New Roman" panose="02020603050405020304" pitchFamily="18" charset="0"/>
              <a:hlinkClick r:id="rId2"/>
            </a:endParaRPr>
          </a:p>
        </p:txBody>
      </p:sp>
      <p:pic>
        <p:nvPicPr>
          <p:cNvPr id="5" name="Picture 4" descr="A picture containing drawing&#10;&#10;Description automatically generated">
            <a:extLst>
              <a:ext uri="{FF2B5EF4-FFF2-40B4-BE49-F238E27FC236}">
                <a16:creationId xmlns:a16="http://schemas.microsoft.com/office/drawing/2014/main" id="{7D22C393-D214-4AA0-A223-19194133138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276424" y="2907007"/>
            <a:ext cx="5256905" cy="2945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729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EA8B3-E116-4103-B37E-1FF1FE2B244C}"/>
              </a:ext>
            </a:extLst>
          </p:cNvPr>
          <p:cNvSpPr/>
          <p:nvPr/>
        </p:nvSpPr>
        <p:spPr>
          <a:xfrm>
            <a:off x="1454089" y="1889431"/>
            <a:ext cx="9485153" cy="2616101"/>
          </a:xfrm>
          <a:prstGeom prst="rect">
            <a:avLst/>
          </a:prstGeom>
        </p:spPr>
        <p:txBody>
          <a:bodyPr wrap="square">
            <a:spAutoFit/>
          </a:bodyPr>
          <a:lstStyle/>
          <a:p>
            <a:r>
              <a:rPr lang="en-US" sz="4800" b="1" dirty="0">
                <a:latin typeface="Calibri" panose="020F0502020204030204" pitchFamily="34" charset="0"/>
                <a:ea typeface="Times New Roman" panose="02020603050405020304" pitchFamily="18" charset="0"/>
                <a:hlinkClick r:id="rId2"/>
              </a:rPr>
              <a:t>What are DNA and genes? </a:t>
            </a:r>
            <a:endParaRPr lang="en-US" sz="4800" b="1"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t>
            </a:r>
            <a:r>
              <a:rPr lang="en-US" sz="2400" dirty="0">
                <a:latin typeface="Calibri" panose="020F0502020204030204" pitchFamily="34" charset="0"/>
                <a:ea typeface="Times New Roman" panose="02020603050405020304" pitchFamily="18" charset="0"/>
                <a:hlinkClick r:id="rId2"/>
              </a:rPr>
              <a:t>https://learn.genetics.utah.edu/content/basics/dna</a:t>
            </a:r>
            <a:r>
              <a:rPr lang="en-US" sz="2400" dirty="0">
                <a:latin typeface="Calibri" panose="020F0502020204030204" pitchFamily="34" charset="0"/>
                <a:ea typeface="Times New Roman" panose="02020603050405020304" pitchFamily="18" charset="0"/>
              </a:rPr>
              <a:t>)</a:t>
            </a:r>
          </a:p>
          <a:p>
            <a:endParaRPr lang="en-US" sz="2000" b="1" dirty="0">
              <a:latin typeface="Calibri" panose="020F0502020204030204" pitchFamily="34" charset="0"/>
              <a:ea typeface="Times New Roman" panose="02020603050405020304" pitchFamily="18" charset="0"/>
            </a:endParaRPr>
          </a:p>
          <a:p>
            <a:r>
              <a:rPr lang="en-US" sz="4800" b="1" dirty="0">
                <a:latin typeface="Calibri" panose="020F0502020204030204" pitchFamily="34" charset="0"/>
                <a:ea typeface="Times New Roman" panose="02020603050405020304" pitchFamily="18" charset="0"/>
                <a:hlinkClick r:id="rId3"/>
              </a:rPr>
              <a:t>What is DNA and how does it work?</a:t>
            </a:r>
            <a:endParaRPr lang="en-US" sz="4800" b="1"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rPr>
              <a:t>(</a:t>
            </a:r>
            <a:r>
              <a:rPr lang="en-US" sz="2400" dirty="0">
                <a:latin typeface="Calibri" panose="020F0502020204030204" pitchFamily="34" charset="0"/>
                <a:hlinkClick r:id="rId3"/>
              </a:rPr>
              <a:t>https://www.statedclearly.com/videos/what-is-dna/</a:t>
            </a:r>
            <a:r>
              <a:rPr lang="en-US" sz="2400" dirty="0">
                <a:latin typeface="Calibri" panose="020F0502020204030204" pitchFamily="34" charset="0"/>
              </a:rPr>
              <a:t>)</a:t>
            </a:r>
            <a:endParaRPr lang="en-US" sz="2400" dirty="0"/>
          </a:p>
        </p:txBody>
      </p:sp>
    </p:spTree>
    <p:extLst>
      <p:ext uri="{BB962C8B-B14F-4D97-AF65-F5344CB8AC3E}">
        <p14:creationId xmlns:p14="http://schemas.microsoft.com/office/powerpoint/2010/main" val="126600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1B7BD26-608E-44A4-8019-CCCE9AF7492D}"/>
              </a:ext>
            </a:extLst>
          </p:cNvPr>
          <p:cNvGraphicFramePr>
            <a:graphicFrameLocks noGrp="1"/>
          </p:cNvGraphicFramePr>
          <p:nvPr>
            <p:extLst>
              <p:ext uri="{D42A27DB-BD31-4B8C-83A1-F6EECF244321}">
                <p14:modId xmlns:p14="http://schemas.microsoft.com/office/powerpoint/2010/main" val="2837288686"/>
              </p:ext>
            </p:extLst>
          </p:nvPr>
        </p:nvGraphicFramePr>
        <p:xfrm>
          <a:off x="714374" y="2312477"/>
          <a:ext cx="10763251" cy="3169920"/>
        </p:xfrm>
        <a:graphic>
          <a:graphicData uri="http://schemas.openxmlformats.org/drawingml/2006/table">
            <a:tbl>
              <a:tblPr firstRow="1" bandRow="1">
                <a:tableStyleId>{5C22544A-7EE6-4342-B048-85BDC9FD1C3A}</a:tableStyleId>
              </a:tblPr>
              <a:tblGrid>
                <a:gridCol w="3792764">
                  <a:extLst>
                    <a:ext uri="{9D8B030D-6E8A-4147-A177-3AD203B41FA5}">
                      <a16:colId xmlns:a16="http://schemas.microsoft.com/office/drawing/2014/main" val="1771366565"/>
                    </a:ext>
                  </a:extLst>
                </a:gridCol>
                <a:gridCol w="512536">
                  <a:extLst>
                    <a:ext uri="{9D8B030D-6E8A-4147-A177-3AD203B41FA5}">
                      <a16:colId xmlns:a16="http://schemas.microsoft.com/office/drawing/2014/main" val="1338903026"/>
                    </a:ext>
                  </a:extLst>
                </a:gridCol>
                <a:gridCol w="3485243">
                  <a:extLst>
                    <a:ext uri="{9D8B030D-6E8A-4147-A177-3AD203B41FA5}">
                      <a16:colId xmlns:a16="http://schemas.microsoft.com/office/drawing/2014/main" val="3446450524"/>
                    </a:ext>
                  </a:extLst>
                </a:gridCol>
                <a:gridCol w="457893">
                  <a:extLst>
                    <a:ext uri="{9D8B030D-6E8A-4147-A177-3AD203B41FA5}">
                      <a16:colId xmlns:a16="http://schemas.microsoft.com/office/drawing/2014/main" val="3567194124"/>
                    </a:ext>
                  </a:extLst>
                </a:gridCol>
                <a:gridCol w="2514815">
                  <a:extLst>
                    <a:ext uri="{9D8B030D-6E8A-4147-A177-3AD203B41FA5}">
                      <a16:colId xmlns:a16="http://schemas.microsoft.com/office/drawing/2014/main" val="206187987"/>
                    </a:ext>
                  </a:extLst>
                </a:gridCol>
              </a:tblGrid>
              <a:tr h="370840">
                <a:tc>
                  <a:txBody>
                    <a:bodyPr/>
                    <a:lstStyle/>
                    <a:p>
                      <a:pPr marL="0" marR="0" algn="ctr">
                        <a:spcBef>
                          <a:spcPts val="0"/>
                        </a:spcBef>
                        <a:spcAft>
                          <a:spcPts val="0"/>
                        </a:spcAft>
                      </a:pP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Different versions of a g</a:t>
                      </a: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ene in the DNA </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Different versions of a protein</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Different</a:t>
                      </a:r>
                    </a:p>
                    <a:p>
                      <a:pPr marL="0" marR="0" algn="ctr">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characteristics</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37540"/>
                  </a:ext>
                </a:extLst>
              </a:tr>
              <a:tr h="370840">
                <a:tc>
                  <a:txBody>
                    <a:bodyPr/>
                    <a:lstStyle/>
                    <a:p>
                      <a:pPr marL="0" marR="0">
                        <a:spcBef>
                          <a:spcPts val="0"/>
                        </a:spcBef>
                        <a:spcAft>
                          <a:spcPts val="0"/>
                        </a:spcAft>
                      </a:pP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4293437"/>
                  </a:ext>
                </a:extLst>
              </a:tr>
            </a:tbl>
          </a:graphicData>
        </a:graphic>
      </p:graphicFrame>
      <p:sp>
        <p:nvSpPr>
          <p:cNvPr id="2" name="Rectangle 1">
            <a:extLst>
              <a:ext uri="{FF2B5EF4-FFF2-40B4-BE49-F238E27FC236}">
                <a16:creationId xmlns:a16="http://schemas.microsoft.com/office/drawing/2014/main" id="{25F2C96B-6B14-4A02-82C7-F7BF86214168}"/>
              </a:ext>
            </a:extLst>
          </p:cNvPr>
          <p:cNvSpPr/>
          <p:nvPr/>
        </p:nvSpPr>
        <p:spPr>
          <a:xfrm>
            <a:off x="1710583" y="883695"/>
            <a:ext cx="9010800"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How</a:t>
            </a:r>
            <a:r>
              <a:rPr lang="en-US" sz="3200" b="1" dirty="0">
                <a:latin typeface="Arial" panose="020B0604020202020204" pitchFamily="34" charset="0"/>
                <a:cs typeface="Arial" panose="020B0604020202020204" pitchFamily="34" charset="0"/>
              </a:rPr>
              <a:t> do genes influence our characteristics?</a:t>
            </a:r>
          </a:p>
        </p:txBody>
      </p:sp>
      <p:pic>
        <p:nvPicPr>
          <p:cNvPr id="4" name="Picture 3">
            <a:extLst>
              <a:ext uri="{FF2B5EF4-FFF2-40B4-BE49-F238E27FC236}">
                <a16:creationId xmlns:a16="http://schemas.microsoft.com/office/drawing/2014/main" id="{18B74021-B25D-2676-A362-2A6B86F4F5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8798" y="3429000"/>
            <a:ext cx="1371350" cy="1575595"/>
          </a:xfrm>
          <a:prstGeom prst="rect">
            <a:avLst/>
          </a:prstGeom>
          <a:noFill/>
          <a:ln>
            <a:noFill/>
          </a:ln>
        </p:spPr>
      </p:pic>
      <p:pic>
        <p:nvPicPr>
          <p:cNvPr id="6" name="Picture 5">
            <a:extLst>
              <a:ext uri="{FF2B5EF4-FFF2-40B4-BE49-F238E27FC236}">
                <a16:creationId xmlns:a16="http://schemas.microsoft.com/office/drawing/2014/main" id="{38FD0823-7B42-2E5F-2851-0DD2B352A7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451" y="3189077"/>
            <a:ext cx="2481718" cy="2228209"/>
          </a:xfrm>
          <a:prstGeom prst="rect">
            <a:avLst/>
          </a:prstGeom>
          <a:noFill/>
          <a:ln>
            <a:noFill/>
          </a:ln>
        </p:spPr>
      </p:pic>
      <p:pic>
        <p:nvPicPr>
          <p:cNvPr id="7" name="Picture 6" descr="A picture containing drawing&#10;&#10;Description automatically generated">
            <a:extLst>
              <a:ext uri="{FF2B5EF4-FFF2-40B4-BE49-F238E27FC236}">
                <a16:creationId xmlns:a16="http://schemas.microsoft.com/office/drawing/2014/main" id="{9A7AFE7E-0944-61FD-C21F-03D77FAEAA7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733831" y="3257078"/>
            <a:ext cx="3733598" cy="20922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7104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7136</TotalTime>
  <Words>334</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Introduction to  Proteins and DNA</vt:lpstr>
      <vt:lpstr>PowerPoint Presentation</vt:lpstr>
      <vt:lpstr>PowerPoint Presentation</vt:lpstr>
      <vt:lpstr>PowerPoint Presentation</vt:lpstr>
      <vt:lpstr>Structure matches function at the molecular level.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Functions of Proteins and DNA</dc:title>
  <dc:creator>Waldron, Ingrid L</dc:creator>
  <cp:lastModifiedBy>Waldron, Ingrid L</cp:lastModifiedBy>
  <cp:revision>48</cp:revision>
  <cp:lastPrinted>2023-08-06T12:24:28Z</cp:lastPrinted>
  <dcterms:created xsi:type="dcterms:W3CDTF">2020-04-13T13:39:24Z</dcterms:created>
  <dcterms:modified xsi:type="dcterms:W3CDTF">2023-08-08T18:18:45Z</dcterms:modified>
</cp:coreProperties>
</file>